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15"/>
  </p:notesMasterIdLst>
  <p:sldIdLst>
    <p:sldId id="256" r:id="rId4"/>
    <p:sldId id="266" r:id="rId5"/>
    <p:sldId id="1061" r:id="rId6"/>
    <p:sldId id="1062" r:id="rId7"/>
    <p:sldId id="1063" r:id="rId8"/>
    <p:sldId id="1064" r:id="rId9"/>
    <p:sldId id="1065" r:id="rId10"/>
    <p:sldId id="1066" r:id="rId11"/>
    <p:sldId id="1067" r:id="rId12"/>
    <p:sldId id="1060" r:id="rId13"/>
    <p:sldId id="258" r:id="rId14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67"/>
    <p:restoredTop sz="94749"/>
  </p:normalViewPr>
  <p:slideViewPr>
    <p:cSldViewPr>
      <p:cViewPr varScale="1">
        <p:scale>
          <a:sx n="134" d="100"/>
          <a:sy n="134" d="100"/>
        </p:scale>
        <p:origin x="208" y="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Repository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Accompanying files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Fair signposting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Automated publishing workflow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4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4"/>
      <dgm:spPr/>
    </dgm:pt>
    <dgm:pt modelId="{8430721C-021F-404F-B65E-1E6013182AE8}" type="pres">
      <dgm:prSet presAssocID="{BECEB8E5-7934-A84B-929D-2381D2E3477B}" presName="dstNode" presStyleLbl="node1" presStyleIdx="0" presStyleCnt="4"/>
      <dgm:spPr/>
    </dgm:pt>
    <dgm:pt modelId="{33558052-4615-2647-95E2-E0B561686757}" type="pres">
      <dgm:prSet presAssocID="{F60C1B43-92A8-984D-A647-76D0F4B75EA7}" presName="text_1" presStyleLbl="node1" presStyleIdx="0" presStyleCnt="4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4"/>
      <dgm:spPr/>
    </dgm:pt>
    <dgm:pt modelId="{F1365EC9-787F-B54D-813E-6818CF65BB2E}" type="pres">
      <dgm:prSet presAssocID="{BA47A965-FEB3-B74F-B492-8C71F4D5BF3E}" presName="text_2" presStyleLbl="node1" presStyleIdx="1" presStyleCnt="4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4"/>
      <dgm:spPr/>
    </dgm:pt>
    <dgm:pt modelId="{4718F7A3-764E-0D44-BB3C-3851C3141F54}" type="pres">
      <dgm:prSet presAssocID="{9B623206-1C87-2946-9D99-517EF5B2EFB2}" presName="text_3" presStyleLbl="node1" presStyleIdx="2" presStyleCnt="4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4"/>
      <dgm:spPr/>
    </dgm:pt>
    <dgm:pt modelId="{25649A93-9EB0-AE41-AD8D-2629AF311CF5}" type="pres">
      <dgm:prSet presAssocID="{6078B272-EA6E-244F-B5B7-CDD01512E26E}" presName="text_4" presStyleLbl="node1" presStyleIdx="3" presStyleCnt="4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4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Choice of repository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2FECA59-C55D-9A42-A6A8-2548815B25D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Accompanying files</a:t>
          </a:r>
        </a:p>
      </dgm:t>
    </dgm:pt>
    <dgm:pt modelId="{962E9FDA-FC22-F248-8B6B-0C9669C82563}" type="parTrans" cxnId="{AC25C349-0649-3B45-9095-6FA47997A7B6}">
      <dgm:prSet/>
      <dgm:spPr/>
      <dgm:t>
        <a:bodyPr/>
        <a:lstStyle/>
        <a:p>
          <a:endParaRPr lang="en-GB"/>
        </a:p>
      </dgm:t>
    </dgm:pt>
    <dgm:pt modelId="{869D2E48-44C4-764B-9614-AD36120C9F04}" type="sibTrans" cxnId="{AC25C349-0649-3B45-9095-6FA47997A7B6}">
      <dgm:prSet/>
      <dgm:spPr/>
      <dgm:t>
        <a:bodyPr/>
        <a:lstStyle/>
        <a:p>
          <a:endParaRPr lang="en-GB"/>
        </a:p>
      </dgm:t>
    </dgm:pt>
    <dgm:pt modelId="{627C0E07-0BFD-7746-B8F3-2675799DD3CB}">
      <dgm:prSet/>
      <dgm:spPr/>
      <dgm:t>
        <a:bodyPr/>
        <a:lstStyle/>
        <a:p>
          <a:r>
            <a:rPr lang="en-GB" dirty="0"/>
            <a:t>FAIR Signposting</a:t>
          </a:r>
        </a:p>
      </dgm:t>
    </dgm:pt>
    <dgm:pt modelId="{C86B6687-478C-FF47-BE3A-5EB46C9E8F55}" type="parTrans" cxnId="{3612E890-1CD4-D743-84E0-81290F194B8F}">
      <dgm:prSet/>
      <dgm:spPr/>
      <dgm:t>
        <a:bodyPr/>
        <a:lstStyle/>
        <a:p>
          <a:endParaRPr lang="en-GB"/>
        </a:p>
      </dgm:t>
    </dgm:pt>
    <dgm:pt modelId="{E6E3CB1E-1209-954B-B0C7-BB5A985EC481}" type="sibTrans" cxnId="{3612E890-1CD4-D743-84E0-81290F194B8F}">
      <dgm:prSet/>
      <dgm:spPr/>
      <dgm:t>
        <a:bodyPr/>
        <a:lstStyle/>
        <a:p>
          <a:endParaRPr lang="en-GB"/>
        </a:p>
      </dgm:t>
    </dgm:pt>
    <dgm:pt modelId="{6F322D5B-32C0-D241-877F-AC9011203B47}">
      <dgm:prSet/>
      <dgm:spPr/>
      <dgm:t>
        <a:bodyPr/>
        <a:lstStyle/>
        <a:p>
          <a:r>
            <a:rPr lang="en-GB" dirty="0"/>
            <a:t>Automated workflow</a:t>
          </a:r>
        </a:p>
      </dgm:t>
    </dgm:pt>
    <dgm:pt modelId="{87ED8819-111C-694F-A2E2-945D6AB0DCD8}" type="parTrans" cxnId="{0223F1E3-DF8C-5546-85B5-28DA7867DE45}">
      <dgm:prSet/>
      <dgm:spPr/>
      <dgm:t>
        <a:bodyPr/>
        <a:lstStyle/>
        <a:p>
          <a:endParaRPr lang="en-GB"/>
        </a:p>
      </dgm:t>
    </dgm:pt>
    <dgm:pt modelId="{B212DA6F-5672-FF4B-AAB6-E712CA963CC5}" type="sibTrans" cxnId="{0223F1E3-DF8C-5546-85B5-28DA7867DE45}">
      <dgm:prSet/>
      <dgm:spPr/>
      <dgm:t>
        <a:bodyPr/>
        <a:lstStyle/>
        <a:p>
          <a:endParaRPr lang="en-GB"/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4">
        <dgm:presLayoutVars>
          <dgm:bulletEnabled val="1"/>
        </dgm:presLayoutVars>
      </dgm:prSet>
      <dgm:spPr/>
    </dgm:pt>
    <dgm:pt modelId="{E8272093-922A-D74C-A872-C915DF84F3BF}" type="pres">
      <dgm:prSet presAssocID="{E6F7D29F-98E1-BA46-A589-DFF57F8D8A47}" presName="sibTrans" presStyleCnt="0"/>
      <dgm:spPr/>
    </dgm:pt>
    <dgm:pt modelId="{BCB59010-243F-064C-A421-56614BBBE837}" type="pres">
      <dgm:prSet presAssocID="{22FECA59-C55D-9A42-A6A8-2548815B25D2}" presName="node" presStyleLbl="node1" presStyleIdx="1" presStyleCnt="4">
        <dgm:presLayoutVars>
          <dgm:bulletEnabled val="1"/>
        </dgm:presLayoutVars>
      </dgm:prSet>
      <dgm:spPr/>
    </dgm:pt>
    <dgm:pt modelId="{68AC3D90-307E-2940-85DA-F84C250F795C}" type="pres">
      <dgm:prSet presAssocID="{869D2E48-44C4-764B-9614-AD36120C9F04}" presName="sibTrans" presStyleCnt="0"/>
      <dgm:spPr/>
    </dgm:pt>
    <dgm:pt modelId="{84E552FF-A636-0642-B8B8-362E79A07424}" type="pres">
      <dgm:prSet presAssocID="{627C0E07-0BFD-7746-B8F3-2675799DD3CB}" presName="node" presStyleLbl="node1" presStyleIdx="2" presStyleCnt="4">
        <dgm:presLayoutVars>
          <dgm:bulletEnabled val="1"/>
        </dgm:presLayoutVars>
      </dgm:prSet>
      <dgm:spPr/>
    </dgm:pt>
    <dgm:pt modelId="{C1E1EFF2-AD55-3B4D-96CF-F9C1290358ED}" type="pres">
      <dgm:prSet presAssocID="{E6E3CB1E-1209-954B-B0C7-BB5A985EC481}" presName="sibTrans" presStyleCnt="0"/>
      <dgm:spPr/>
    </dgm:pt>
    <dgm:pt modelId="{55919D79-51CF-AB4C-8E0C-774D9F556D23}" type="pres">
      <dgm:prSet presAssocID="{6F322D5B-32C0-D241-877F-AC9011203B47}" presName="node" presStyleLbl="node1" presStyleIdx="3" presStyleCnt="4">
        <dgm:presLayoutVars>
          <dgm:bulletEnabled val="1"/>
        </dgm:presLayoutVars>
      </dgm:prSet>
      <dgm:spPr/>
    </dgm:pt>
  </dgm:ptLst>
  <dgm:cxnLst>
    <dgm:cxn modelId="{80988F01-AAD2-B54F-AD6B-438030E77F9E}" type="presOf" srcId="{22FECA59-C55D-9A42-A6A8-2548815B25D2}" destId="{BCB59010-243F-064C-A421-56614BBBE837}" srcOrd="0" destOrd="0" presId="urn:microsoft.com/office/officeart/2005/8/layout/default"/>
    <dgm:cxn modelId="{1F485E18-CB2C-A445-98CE-8DDFED124A7C}" type="presOf" srcId="{627C0E07-0BFD-7746-B8F3-2675799DD3CB}" destId="{84E552FF-A636-0642-B8B8-362E79A07424}" srcOrd="0" destOrd="0" presId="urn:microsoft.com/office/officeart/2005/8/layout/default"/>
    <dgm:cxn modelId="{AC25C349-0649-3B45-9095-6FA47997A7B6}" srcId="{5701694A-C993-9F4A-8C12-6E6D51EA1A76}" destId="{22FECA59-C55D-9A42-A6A8-2548815B25D2}" srcOrd="1" destOrd="0" parTransId="{962E9FDA-FC22-F248-8B6B-0C9669C82563}" sibTransId="{869D2E48-44C4-764B-9614-AD36120C9F04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3612E890-1CD4-D743-84E0-81290F194B8F}" srcId="{5701694A-C993-9F4A-8C12-6E6D51EA1A76}" destId="{627C0E07-0BFD-7746-B8F3-2675799DD3CB}" srcOrd="2" destOrd="0" parTransId="{C86B6687-478C-FF47-BE3A-5EB46C9E8F55}" sibTransId="{E6E3CB1E-1209-954B-B0C7-BB5A985EC481}"/>
    <dgm:cxn modelId="{E9CB18BA-68E7-9342-A140-590C7AE8382A}" type="presOf" srcId="{6F322D5B-32C0-D241-877F-AC9011203B47}" destId="{55919D79-51CF-AB4C-8E0C-774D9F556D23}" srcOrd="0" destOrd="0" presId="urn:microsoft.com/office/officeart/2005/8/layout/default"/>
    <dgm:cxn modelId="{0223F1E3-DF8C-5546-85B5-28DA7867DE45}" srcId="{5701694A-C993-9F4A-8C12-6E6D51EA1A76}" destId="{6F322D5B-32C0-D241-877F-AC9011203B47}" srcOrd="3" destOrd="0" parTransId="{87ED8819-111C-694F-A2E2-945D6AB0DCD8}" sibTransId="{B212DA6F-5672-FF4B-AAB6-E712CA963CC5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B1E50195-4AA9-9C44-AAA3-DA60ACB90D67}" type="presParOf" srcId="{9E2D6F1B-59B1-E143-B096-3F81C52A3817}" destId="{E8272093-922A-D74C-A872-C915DF84F3BF}" srcOrd="1" destOrd="0" presId="urn:microsoft.com/office/officeart/2005/8/layout/default"/>
    <dgm:cxn modelId="{4FBDB00D-E551-084C-88AE-AFAB57EDE358}" type="presParOf" srcId="{9E2D6F1B-59B1-E143-B096-3F81C52A3817}" destId="{BCB59010-243F-064C-A421-56614BBBE837}" srcOrd="2" destOrd="0" presId="urn:microsoft.com/office/officeart/2005/8/layout/default"/>
    <dgm:cxn modelId="{858AA477-A53A-5E4C-A046-9A3C8B752520}" type="presParOf" srcId="{9E2D6F1B-59B1-E143-B096-3F81C52A3817}" destId="{68AC3D90-307E-2940-85DA-F84C250F795C}" srcOrd="3" destOrd="0" presId="urn:microsoft.com/office/officeart/2005/8/layout/default"/>
    <dgm:cxn modelId="{063C72D8-02A8-0A42-9BF5-90BC25E04339}" type="presParOf" srcId="{9E2D6F1B-59B1-E143-B096-3F81C52A3817}" destId="{84E552FF-A636-0642-B8B8-362E79A07424}" srcOrd="4" destOrd="0" presId="urn:microsoft.com/office/officeart/2005/8/layout/default"/>
    <dgm:cxn modelId="{CD821434-5AE1-2A44-B649-E8757C03AB23}" type="presParOf" srcId="{9E2D6F1B-59B1-E143-B096-3F81C52A3817}" destId="{C1E1EFF2-AD55-3B4D-96CF-F9C1290358ED}" srcOrd="5" destOrd="0" presId="urn:microsoft.com/office/officeart/2005/8/layout/default"/>
    <dgm:cxn modelId="{64274F48-FE4E-E244-A1D5-4A1A02DEB26E}" type="presParOf" srcId="{9E2D6F1B-59B1-E143-B096-3F81C52A3817}" destId="{55919D79-51CF-AB4C-8E0C-774D9F556D23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Repository</a:t>
          </a:r>
        </a:p>
      </dsp:txBody>
      <dsp:txXfrm>
        <a:off x="492024" y="334530"/>
        <a:ext cx="9963850" cy="669409"/>
      </dsp:txXfrm>
    </dsp:sp>
    <dsp:sp modelId="{1A53D0BC-8359-9E4A-937D-37439310AAA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Accompanying files</a:t>
          </a:r>
        </a:p>
      </dsp:txBody>
      <dsp:txXfrm>
        <a:off x="875812" y="1338819"/>
        <a:ext cx="9580062" cy="669409"/>
      </dsp:txXfrm>
    </dsp:sp>
    <dsp:sp modelId="{A14003AF-52A9-4245-AF6A-481A64EAC3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Fair signposting</a:t>
          </a:r>
        </a:p>
      </dsp:txBody>
      <dsp:txXfrm>
        <a:off x="875812" y="2343108"/>
        <a:ext cx="9580062" cy="669409"/>
      </dsp:txXfrm>
    </dsp:sp>
    <dsp:sp modelId="{C5C76DCD-3CC6-614F-A009-7CC25AEC9B8C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kern="1200" dirty="0">
              <a:solidFill>
                <a:schemeClr val="tx1"/>
              </a:solidFill>
            </a:rPr>
            <a:t>Automated publishing workflow</a:t>
          </a:r>
        </a:p>
      </dsp:txBody>
      <dsp:txXfrm>
        <a:off x="492024" y="3347397"/>
        <a:ext cx="9963850" cy="669409"/>
      </dsp:txXfrm>
    </dsp:sp>
    <dsp:sp modelId="{8EDDBC5B-663F-964A-B206-E826CBCC0F52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Choice of repository</a:t>
          </a:r>
        </a:p>
      </dsp:txBody>
      <dsp:txXfrm>
        <a:off x="1748064" y="2975"/>
        <a:ext cx="3342605" cy="2005563"/>
      </dsp:txXfrm>
    </dsp:sp>
    <dsp:sp modelId="{BCB59010-243F-064C-A421-56614BBBE83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>
              <a:solidFill>
                <a:schemeClr val="tx1"/>
              </a:solidFill>
            </a:rPr>
            <a:t>Accompanying files</a:t>
          </a:r>
        </a:p>
      </dsp:txBody>
      <dsp:txXfrm>
        <a:off x="5424930" y="2975"/>
        <a:ext cx="3342605" cy="2005563"/>
      </dsp:txXfrm>
    </dsp:sp>
    <dsp:sp modelId="{84E552FF-A636-0642-B8B8-362E79A07424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FAIR Signposting</a:t>
          </a:r>
        </a:p>
      </dsp:txBody>
      <dsp:txXfrm>
        <a:off x="1748064" y="2342799"/>
        <a:ext cx="3342605" cy="2005563"/>
      </dsp:txXfrm>
    </dsp:sp>
    <dsp:sp modelId="{55919D79-51CF-AB4C-8E0C-774D9F556D23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Automated workflow</a:t>
          </a:r>
        </a:p>
      </dsp:txBody>
      <dsp:txXfrm>
        <a:off x="5424930" y="2342799"/>
        <a:ext cx="3342605" cy="2005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26/09/24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26/09/24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26/09/24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26/09/24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26/09/24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llcontributors.org/docs/en/specification" TargetMode="External"/><Relationship Id="rId2" Type="http://schemas.openxmlformats.org/officeDocument/2006/relationships/hyperlink" Target="https://credit.niso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Publishing considerations</a:t>
            </a:r>
          </a:p>
        </p:txBody>
      </p:sp>
      <p:sp>
        <p:nvSpPr>
          <p:cNvPr id="2" name="Sottotitolo 6">
            <a:extLst>
              <a:ext uri="{FF2B5EF4-FFF2-40B4-BE49-F238E27FC236}">
                <a16:creationId xmlns:a16="http://schemas.microsoft.com/office/drawing/2014/main" id="{A1478BC9-4F2D-AB56-835A-FEA41B3C65CB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it-IT" sz="2800" dirty="0">
                <a:solidFill>
                  <a:srgbClr val="FF9900"/>
                </a:solidFill>
                <a:latin typeface="Century Gothic"/>
              </a:rPr>
              <a:t>Anastas Mishev</a:t>
            </a:r>
          </a:p>
          <a:p>
            <a:pPr algn="l">
              <a:defRPr/>
            </a:pP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https://</a:t>
            </a:r>
            <a:r>
              <a:rPr lang="en-GB" sz="2000" b="0" i="0" u="none" strike="noStrike" dirty="0" err="1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orcid.org</a:t>
            </a:r>
            <a:r>
              <a:rPr lang="en-GB" sz="2000" b="0" i="0" u="none" strike="noStrike" dirty="0">
                <a:solidFill>
                  <a:srgbClr val="FFFFFF"/>
                </a:solidFill>
                <a:effectLst/>
                <a:latin typeface="Noto Sans" panose="020B0502040504020204" pitchFamily="34" charset="0"/>
              </a:rPr>
              <a:t>/0000-0001-7271-6655</a:t>
            </a:r>
          </a:p>
        </p:txBody>
      </p:sp>
      <p:pic>
        <p:nvPicPr>
          <p:cNvPr id="3" name="Picture 2" descr="https://lh3.googleusercontent.com/kSx3a5IvG91Ji0A034AtYP1map_Ar7AKEw-zbWPascMeNmFL_bdsIrgmGuFTNF5GnA0MJAAv0AQ5EvCck9LqNSHpzAlza9G95LtsyRAz9QFgDrj77KHxpaY7tL8r1dP7UJhDSLZFMf4sE7kjjmGk1omQbb2A-hSuiySIqWJfofoUG_Oc6H-h1tFyhy0">
            <a:extLst>
              <a:ext uri="{FF2B5EF4-FFF2-40B4-BE49-F238E27FC236}">
                <a16:creationId xmlns:a16="http://schemas.microsoft.com/office/drawing/2014/main" id="{EF708A32-9A02-E7D0-8AEF-F2CC982F7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-200994" y="5157614"/>
            <a:ext cx="1011587" cy="5549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982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2614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3300-EA8B-F66B-D8F5-30497F1CF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Science Repositories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29712C-2471-2F1A-7FED-0CE294FB1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619" y="1825625"/>
            <a:ext cx="7140761" cy="435133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9D788F-012A-3E1C-C4F2-6CB52167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18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10C4C-9072-0EEA-B879-D3C334C9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916CC-107D-8042-FF72-85114A9F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README.md</a:t>
            </a:r>
            <a:r>
              <a:rPr lang="en-GB" b="1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briefly describe the repository, so that first time visitors can get an initial idea what it is about. </a:t>
            </a:r>
          </a:p>
          <a:p>
            <a:r>
              <a:rPr lang="en-GB" b="1" dirty="0" err="1"/>
              <a:t>CODE_OF_CONDUCT.md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 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code of conduct which needs to be adhered to, defining the standards for how to engage in a community, resolve problems etc. </a:t>
            </a:r>
          </a:p>
          <a:p>
            <a:r>
              <a:rPr lang="en-GB" b="1" dirty="0" err="1"/>
              <a:t>Licence.txt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</a:p>
          <a:p>
            <a:pPr lvl="1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the description of the license under which the training material is released.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1CF23-49DD-049B-8400-66F70DCB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864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ADBB-8E3E-4C1D-AA6B-5E4321B04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751B-74B5-E775-88CB-92F813DB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2016" cy="4351338"/>
          </a:xfrm>
        </p:spPr>
        <p:txBody>
          <a:bodyPr/>
          <a:lstStyle/>
          <a:p>
            <a:r>
              <a:rPr lang="en-GB" dirty="0"/>
              <a:t>No separate file for defining contributors and roles (aside from the RDA metadata fields)</a:t>
            </a:r>
          </a:p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</a:t>
            </a:r>
            <a:r>
              <a:rPr lang="en-GB" b="0" i="0" u="sng" dirty="0">
                <a:effectLst/>
                <a:latin typeface="Roboto" panose="02000000000000000000" pitchFamily="2" charset="0"/>
                <a:hlinkClick r:id="rId2"/>
              </a:rPr>
              <a:t>Contributor Role Taxonomy (CRediT)</a:t>
            </a:r>
            <a:r>
              <a:rPr lang="en-GB" b="0" i="0" u="sng" dirty="0">
                <a:effectLst/>
                <a:latin typeface="Roboto" panose="02000000000000000000" pitchFamily="2" charset="0"/>
              </a:rPr>
              <a:t> </a:t>
            </a:r>
            <a:r>
              <a:rPr lang="en-GB" b="0" i="0" dirty="0">
                <a:effectLst/>
                <a:latin typeface="Roboto" panose="02000000000000000000" pitchFamily="2" charset="0"/>
              </a:rPr>
              <a:t> - not standardised, but helpful</a:t>
            </a:r>
          </a:p>
          <a:p>
            <a:r>
              <a:rPr lang="en-GB" b="0" i="0" u="sng" dirty="0">
                <a:effectLst/>
                <a:latin typeface="Roboto" panose="02000000000000000000" pitchFamily="2" charset="0"/>
                <a:hlinkClick r:id="rId3"/>
              </a:rPr>
              <a:t>All Contributors specification</a:t>
            </a:r>
            <a:endParaRPr lang="en-GB" u="sng" dirty="0">
              <a:latin typeface="Roboto" panose="02000000000000000000" pitchFamily="2" charset="0"/>
            </a:endParaRPr>
          </a:p>
          <a:p>
            <a:pPr lvl="1"/>
            <a:r>
              <a:rPr lang="en-GB" dirty="0">
                <a:latin typeface="Roboto" panose="02000000000000000000" pitchFamily="2" charset="0"/>
              </a:rPr>
              <a:t>CONTRIBUTORS file at the top of the repository</a:t>
            </a:r>
          </a:p>
          <a:p>
            <a:pPr lvl="1"/>
            <a:r>
              <a:rPr lang="en-GB" dirty="0">
                <a:latin typeface="Roboto" panose="02000000000000000000" pitchFamily="2" charset="0"/>
              </a:rPr>
              <a:t>Table containing data such as</a:t>
            </a:r>
          </a:p>
          <a:p>
            <a:pPr lvl="2"/>
            <a:r>
              <a:rPr lang="en-GB" dirty="0"/>
              <a:t>Name, URL, Category, Link to category definitions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E559B-2CCE-57BB-DD74-9884E429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4E94F-BD1C-B8B6-9506-5EA95857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40"/>
          <a:stretch/>
        </p:blipFill>
        <p:spPr>
          <a:xfrm>
            <a:off x="9048328" y="476672"/>
            <a:ext cx="2802600" cy="49685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12C5FE-45FB-CE0B-600B-5568357A1E5F}"/>
              </a:ext>
            </a:extLst>
          </p:cNvPr>
          <p:cNvSpPr txBox="1"/>
          <p:nvPr/>
        </p:nvSpPr>
        <p:spPr>
          <a:xfrm>
            <a:off x="9048328" y="5448771"/>
            <a:ext cx="302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Example schema from Galaxy Training Network.</a:t>
            </a:r>
          </a:p>
        </p:txBody>
      </p:sp>
    </p:spTree>
    <p:extLst>
      <p:ext uri="{BB962C8B-B14F-4D97-AF65-F5344CB8AC3E}">
        <p14:creationId xmlns:p14="http://schemas.microsoft.com/office/powerpoint/2010/main" val="336332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E3117-8F2E-2773-F720-CE25AA88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6544-F030-F59C-5E2A-31B7F997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Roboto" panose="02000000000000000000" pitchFamily="2" charset="0"/>
              </a:rPr>
              <a:t>L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ightweight, but powerful approach to increase the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FAIRness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of learning materials through increased machine readability</a:t>
            </a:r>
          </a:p>
          <a:p>
            <a:pPr algn="l"/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Two levels of compliance to FAIR Signposting: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1 provide a minimal set of typed links with the landing page as the link origin.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Level 2 elevates the compliance by providing a comprehensive set of typed links for landing pages, content, and metadata resources.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Not mandatory, but quite useful!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0A7FC-0AFE-4565-0468-C61CEA36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5730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C021-2239-7C31-D40D-B6B35024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0CF5-B85C-E864-774E-CFE8B064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A set of Git actions that implement the publishing workflow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validation of the information provided in the accompanying files,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implementation of the signposting,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draft entry creation in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updating the DOI in all files that reference it, including slides and syllabus,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rebuilding and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releasing a new version of the Git book.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2AA6E-13A9-FDCD-023D-04F6A2D3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04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AF28-FF75-0409-0AD4-C84B7B0F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the result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B9AC3-C7E1-EECA-1D79-1914CE0D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new or updated entry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Zenodo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 repository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Gitpages</a:t>
            </a:r>
            <a:endParaRPr lang="en-GB" b="0" i="0" u="none" strike="noStrike" dirty="0"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 </a:t>
            </a:r>
            <a:r>
              <a:rPr lang="en-GB" b="0" i="0" u="none" strike="noStrike" dirty="0" err="1">
                <a:effectLst/>
                <a:latin typeface="Roboto" panose="02000000000000000000" pitchFamily="2" charset="0"/>
              </a:rPr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FAIR signposting metadata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updated citation in the PowerPoint slides (if used)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4AA2-F923-F18E-C23D-8E3043A6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F3E07-7AD1-8A85-BB20-26C63D665D5B}"/>
              </a:ext>
            </a:extLst>
          </p:cNvPr>
          <p:cNvSpPr txBox="1"/>
          <p:nvPr/>
        </p:nvSpPr>
        <p:spPr>
          <a:xfrm>
            <a:off x="5998096" y="4950491"/>
            <a:ext cx="619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Some fields should be edited manually, while others are automatically updated by the publishing workflow and should not be manually changed. Examples of such field are </a:t>
            </a:r>
            <a:r>
              <a:rPr lang="en-GB" dirty="0"/>
              <a:t>version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 err="1"/>
              <a:t>doi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, </a:t>
            </a:r>
            <a:r>
              <a:rPr lang="en-GB" dirty="0"/>
              <a:t>date-released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 from the </a:t>
            </a:r>
            <a:r>
              <a:rPr lang="en-GB" dirty="0" err="1"/>
              <a:t>CITATION.cff</a:t>
            </a:r>
            <a:r>
              <a:rPr lang="en-GB" b="0" i="0" u="none" strike="noStrike" dirty="0">
                <a:effectLst/>
                <a:latin typeface="Roboto" panose="02000000000000000000" pitchFamily="2" charset="0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04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7102B-7D03-B051-FB97-88659D72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 Signposting: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E89F0-F16D-00F5-B7EA-812DC195B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Has two levels of compliance 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Is intended to be read by humans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It uses the post method to sign the pages</a:t>
            </a:r>
          </a:p>
          <a:p>
            <a:pPr marL="514350" indent="-514350">
              <a:buFont typeface="+mj-lt"/>
              <a:buAutoNum type="alphaLcParenR"/>
            </a:pPr>
            <a:r>
              <a:rPr lang="en-GB"/>
              <a:t>Is used to enable better machine understanding of the materials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46D384-676D-8E66-4E70-B6CCB9972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4745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502</Words>
  <Application>Microsoft Macintosh PowerPoint</Application>
  <PresentationFormat>Widescreen</PresentationFormat>
  <Paragraphs>68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Noto Sans</vt:lpstr>
      <vt:lpstr>Quicksand</vt:lpstr>
      <vt:lpstr>Quicksand SemiBold</vt:lpstr>
      <vt:lpstr>Roboto</vt:lpstr>
      <vt:lpstr>Tema di Office</vt:lpstr>
      <vt:lpstr>1_Tema di Office</vt:lpstr>
      <vt:lpstr>2_Tema di Office</vt:lpstr>
      <vt:lpstr>Publishing considerations</vt:lpstr>
      <vt:lpstr>Agenda</vt:lpstr>
      <vt:lpstr>Open Science Repositories</vt:lpstr>
      <vt:lpstr>Accompanying files</vt:lpstr>
      <vt:lpstr>Contributors</vt:lpstr>
      <vt:lpstr>FAIR Signposting</vt:lpstr>
      <vt:lpstr>Automated workflow</vt:lpstr>
      <vt:lpstr>And the result is:</vt:lpstr>
      <vt:lpstr>FAIR Signposting: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53</cp:revision>
  <cp:lastPrinted>2023-12-04T13:42:03Z</cp:lastPrinted>
  <dcterms:created xsi:type="dcterms:W3CDTF">2023-12-04T10:44:48Z</dcterms:created>
  <dcterms:modified xsi:type="dcterms:W3CDTF">2024-09-26T10:37:15Z</dcterms:modified>
</cp:coreProperties>
</file>

<file path=docProps/thumbnail.jpeg>
</file>